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0" r:id="rId3"/>
    <p:sldId id="323" r:id="rId4"/>
    <p:sldId id="291" r:id="rId5"/>
    <p:sldId id="292" r:id="rId6"/>
    <p:sldId id="310" r:id="rId7"/>
    <p:sldId id="294" r:id="rId8"/>
    <p:sldId id="319" r:id="rId9"/>
    <p:sldId id="320" r:id="rId10"/>
    <p:sldId id="295" r:id="rId11"/>
    <p:sldId id="296" r:id="rId12"/>
    <p:sldId id="318" r:id="rId13"/>
    <p:sldId id="306" r:id="rId14"/>
  </p:sldIdLst>
  <p:sldSz cx="6858000" cy="5143500"/>
  <p:notesSz cx="6858000" cy="9144000"/>
  <p:defaultTextStyle>
    <a:defPPr marL="0" marR="0" indent="0" algn="l" defTabSz="57396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43492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86984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430477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573969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717461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860953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004446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147938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C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63" autoAdjust="0"/>
  </p:normalViewPr>
  <p:slideViewPr>
    <p:cSldViewPr>
      <p:cViewPr varScale="1">
        <p:scale>
          <a:sx n="93" d="100"/>
          <a:sy n="93" d="100"/>
        </p:scale>
        <p:origin x="522" y="78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A46D6-80FF-46AF-8ED5-D214EE42F6BB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94E99-7E28-49CF-991D-83BDB6D2B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0242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541497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1pPr>
    <a:lvl2pPr indent="143492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2pPr>
    <a:lvl3pPr indent="286984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3pPr>
    <a:lvl4pPr indent="430477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4pPr>
    <a:lvl5pPr indent="573969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5pPr>
    <a:lvl6pPr indent="717461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6pPr>
    <a:lvl7pPr indent="860953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7pPr>
    <a:lvl8pPr indent="1004446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8pPr>
    <a:lvl9pPr indent="1147938" defTabSz="286984" latinLnBrk="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69728" y="863950"/>
            <a:ext cx="5518547" cy="1741289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69728" y="2658815"/>
            <a:ext cx="5518547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725"/>
            </a:lvl1pPr>
            <a:lvl2pPr marL="0" indent="0" algn="ctr">
              <a:spcBef>
                <a:spcPts val="0"/>
              </a:spcBef>
              <a:buSzTx/>
              <a:buNone/>
              <a:defRPr sz="1725"/>
            </a:lvl2pPr>
            <a:lvl3pPr marL="0" indent="0" algn="ctr">
              <a:spcBef>
                <a:spcPts val="0"/>
              </a:spcBef>
              <a:buSzTx/>
              <a:buNone/>
              <a:defRPr sz="1725"/>
            </a:lvl3pPr>
            <a:lvl4pPr marL="0" indent="0" algn="ctr">
              <a:spcBef>
                <a:spcPts val="0"/>
              </a:spcBef>
              <a:buSzTx/>
              <a:buNone/>
              <a:defRPr sz="1725"/>
            </a:lvl4pPr>
            <a:lvl5pPr marL="0" indent="0" algn="ctr">
              <a:spcBef>
                <a:spcPts val="0"/>
              </a:spcBef>
              <a:buSzTx/>
              <a:buNone/>
              <a:defRPr sz="1725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6858000" cy="5143500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02297" y="133948"/>
            <a:ext cx="5853410" cy="1138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1887" tIns="31887" rIns="31887" bIns="31887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502297" y="1366242"/>
            <a:ext cx="5853410" cy="3315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1887" tIns="31887" rIns="31887" bIns="31887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336509" y="4902401"/>
            <a:ext cx="181417" cy="179813"/>
          </a:xfrm>
          <a:prstGeom prst="rect">
            <a:avLst/>
          </a:prstGeom>
          <a:ln w="12700">
            <a:miter lim="400000"/>
          </a:ln>
        </p:spPr>
        <p:txBody>
          <a:bodyPr wrap="none" lIns="31887" tIns="31887" rIns="31887" bIns="31887">
            <a:spAutoFit/>
          </a:bodyPr>
          <a:lstStyle>
            <a:lvl1pPr>
              <a:defRPr sz="75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</p:sldLayoutIdLst>
  <p:transition spd="med"/>
  <p:hf hdr="0" ftr="0" dt="0"/>
  <p:txStyles>
    <p:titleStyle>
      <a:lvl1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2750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5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209255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418508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627764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837017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046271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255526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1464781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1674035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1883289" marR="0" indent="-209255" algn="l" defTabSz="275020" rtl="0" latinLnBrk="0">
        <a:lnSpc>
          <a:spcPct val="100000"/>
        </a:lnSpc>
        <a:spcBef>
          <a:spcPts val="1977"/>
        </a:spcBef>
        <a:spcAft>
          <a:spcPts val="0"/>
        </a:spcAft>
        <a:buClrTx/>
        <a:buSzPct val="145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07616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15233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22850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30466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38082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45699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753317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860933" algn="ctr" defTabSz="27502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«Поддержка несырьевого…"/>
          <p:cNvSpPr txBox="1">
            <a:spLocks noGrp="1"/>
          </p:cNvSpPr>
          <p:nvPr>
            <p:ph type="ctrTitle"/>
          </p:nvPr>
        </p:nvSpPr>
        <p:spPr>
          <a:xfrm>
            <a:off x="1303736" y="2080745"/>
            <a:ext cx="5518547" cy="982013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 defTabSz="215233"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800" dirty="0"/>
              <a:t>Центр поддержки экспорта</a:t>
            </a:r>
            <a:br>
              <a:rPr lang="ru-RU" sz="1800" dirty="0"/>
            </a:br>
            <a:endParaRPr sz="1800" dirty="0"/>
          </a:p>
        </p:txBody>
      </p:sp>
      <p:sp>
        <p:nvSpPr>
          <p:cNvPr id="120" name="Министр экономики Республики Татарстан  Фарид Султанович Абдулганиев"/>
          <p:cNvSpPr txBox="1"/>
          <p:nvPr/>
        </p:nvSpPr>
        <p:spPr>
          <a:xfrm>
            <a:off x="1303736" y="3676690"/>
            <a:ext cx="5518547" cy="588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3915" tIns="23915" rIns="23915" bIns="23915">
            <a:normAutofit/>
          </a:bodyPr>
          <a:lstStyle/>
          <a:p>
            <a:pPr algn="l" defTabSz="215233">
              <a:defRPr b="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200" dirty="0">
                <a:latin typeface="Muller Light"/>
                <a:sym typeface="Muller Light"/>
              </a:rPr>
              <a:t>Руководитель центра поддержки экспорта </a:t>
            </a:r>
          </a:p>
          <a:p>
            <a:pPr algn="l" defTabSz="215233">
              <a:defRPr b="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200" dirty="0"/>
              <a:t>Хайрутдинов Марат Иршатович</a:t>
            </a:r>
            <a:r>
              <a:rPr sz="1125" dirty="0"/>
              <a:t/>
            </a:r>
            <a:br>
              <a:rPr sz="1125" dirty="0"/>
            </a:br>
            <a:endParaRPr sz="1125" dirty="0"/>
          </a:p>
        </p:txBody>
      </p:sp>
      <p:sp>
        <p:nvSpPr>
          <p:cNvPr id="122" name="Министерство экономики…"/>
          <p:cNvSpPr txBox="1"/>
          <p:nvPr/>
        </p:nvSpPr>
        <p:spPr>
          <a:xfrm>
            <a:off x="1303736" y="1024846"/>
            <a:ext cx="5518547" cy="335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3915" tIns="23915" rIns="23915" bIns="23915">
            <a:noAutofit/>
          </a:bodyPr>
          <a:lstStyle/>
          <a:p>
            <a:pPr algn="l" defTabSz="215233">
              <a:defRPr sz="2200" b="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050" dirty="0">
                <a:latin typeface="Muller Light"/>
                <a:ea typeface="Muller Light"/>
                <a:cs typeface="Muller Light"/>
                <a:sym typeface="Muller Light"/>
              </a:rPr>
              <a:t>Некоммерческая микрокредитная компания «Фонд поддержки предпринимательства Республики Татарстан»</a:t>
            </a:r>
            <a:endParaRPr sz="1050" dirty="0">
              <a:latin typeface="Muller Light"/>
              <a:ea typeface="Muller Light"/>
              <a:cs typeface="Muller Light"/>
              <a:sym typeface="Muller Light"/>
            </a:endParaRPr>
          </a:p>
        </p:txBody>
      </p:sp>
      <p:pic>
        <p:nvPicPr>
          <p:cNvPr id="123" name="Image" descr="Imag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3452" y="3528176"/>
            <a:ext cx="5619284" cy="1011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62" name="Picture 2" descr="http://skrinshoter.ru/i/090919/SrU2nSt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695" y="951570"/>
            <a:ext cx="647522" cy="48605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Перевод материалов компании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478255" y="4336850"/>
            <a:ext cx="1701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10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0718" y="3188666"/>
            <a:ext cx="5454606" cy="10464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 defTabSz="438139"/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Центр </a:t>
            </a:r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переводит материалы компании на английский и другие </a:t>
            </a:r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языки на безвозмездной основе.</a:t>
            </a:r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Не более 50 тыс. </a:t>
            </a: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руб. на </a:t>
            </a: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1 компанию в год</a:t>
            </a: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</p:txBody>
      </p:sp>
      <p:pic>
        <p:nvPicPr>
          <p:cNvPr id="40962" name="Picture 2" descr="http://skrinshoter.ru/i/030718/Iq4ygqS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6953" y="1815667"/>
            <a:ext cx="1135856" cy="985838"/>
          </a:xfrm>
          <a:prstGeom prst="rect">
            <a:avLst/>
          </a:prstGeom>
          <a:noFill/>
        </p:spPr>
      </p:pic>
      <p:pic>
        <p:nvPicPr>
          <p:cNvPr id="10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Софинансирование затрат на сертификацию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478255" y="4336850"/>
            <a:ext cx="1701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11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0718" y="3350248"/>
            <a:ext cx="5454606" cy="723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 defTabSz="438139"/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В рамках данной услуги Центр компенсирует до 80% затрат на международную сертификацию продукции.</a:t>
            </a: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Не более 1 млн. на компанию при условии софинансирования 20%.</a:t>
            </a:r>
          </a:p>
        </p:txBody>
      </p:sp>
      <p:pic>
        <p:nvPicPr>
          <p:cNvPr id="41986" name="Picture 2" descr="http://skrinshoter.ru/i/030718/b8irMmL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8940" y="1869673"/>
            <a:ext cx="1207294" cy="1028701"/>
          </a:xfrm>
          <a:prstGeom prst="rect">
            <a:avLst/>
          </a:prstGeom>
          <a:noFill/>
        </p:spPr>
      </p:pic>
      <p:pic>
        <p:nvPicPr>
          <p:cNvPr id="10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Размещение на международных электронных площадках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478255" y="4336850"/>
            <a:ext cx="1701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12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0718" y="3431041"/>
            <a:ext cx="5454606" cy="5616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/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Содействие МСП в размещении продукции компании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на международном </a:t>
            </a:r>
            <a:r>
              <a:rPr lang="ru-RU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маркетплейсе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 </a:t>
            </a:r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Alibaba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.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Услуга предоставляется на безвозмездной основе</a:t>
            </a: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</p:txBody>
      </p:sp>
      <p:pic>
        <p:nvPicPr>
          <p:cNvPr id="10" name="Picture 2" descr="http://skrinshoter.ru/i/230119/bae1FET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4935" y="1923678"/>
            <a:ext cx="1249853" cy="972108"/>
          </a:xfrm>
          <a:prstGeom prst="rect">
            <a:avLst/>
          </a:prstGeom>
          <a:noFill/>
        </p:spPr>
      </p:pic>
      <p:pic>
        <p:nvPicPr>
          <p:cNvPr id="11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Спасибо…"/>
          <p:cNvSpPr txBox="1"/>
          <p:nvPr/>
        </p:nvSpPr>
        <p:spPr>
          <a:xfrm>
            <a:off x="884041" y="2190046"/>
            <a:ext cx="3864253" cy="1630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3915" tIns="23915" rIns="23915" bIns="23915">
            <a:normAutofit/>
          </a:bodyPr>
          <a:lstStyle/>
          <a:p>
            <a:pPr marL="161425" indent="-161425" algn="l" defTabSz="215233">
              <a:lnSpc>
                <a:spcPct val="80000"/>
              </a:lnSpc>
              <a:defRPr sz="6200" b="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sz="3000" dirty="0" err="1"/>
              <a:t>Спасибо</a:t>
            </a:r>
            <a:r>
              <a:rPr sz="3000" dirty="0"/>
              <a:t> </a:t>
            </a:r>
          </a:p>
          <a:p>
            <a:pPr marL="161425" indent="-161425" algn="l" defTabSz="215233">
              <a:lnSpc>
                <a:spcPct val="80000"/>
              </a:lnSpc>
              <a:defRPr sz="6200" b="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sz="3000" dirty="0" err="1"/>
              <a:t>за</a:t>
            </a:r>
            <a:r>
              <a:rPr sz="3000" dirty="0"/>
              <a:t> </a:t>
            </a:r>
            <a:r>
              <a:rPr sz="3000" dirty="0" err="1"/>
              <a:t>внимание</a:t>
            </a:r>
            <a:r>
              <a:rPr sz="3000" dirty="0"/>
              <a:t>!</a:t>
            </a:r>
          </a:p>
        </p:txBody>
      </p:sp>
      <p:pic>
        <p:nvPicPr>
          <p:cNvPr id="204" name="Image" descr="Imag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661" y="2003343"/>
            <a:ext cx="6058074" cy="10909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extBox 10"/>
          <p:cNvSpPr txBox="1"/>
          <p:nvPr/>
        </p:nvSpPr>
        <p:spPr>
          <a:xfrm>
            <a:off x="836712" y="3463067"/>
            <a:ext cx="3996444" cy="8848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l" defTabSz="438139"/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Центр поддержки 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экспорта</a:t>
            </a:r>
            <a:endParaRPr lang="ru-RU" sz="1050" dirty="0">
              <a:solidFill>
                <a:schemeClr val="tx1">
                  <a:lumMod val="75000"/>
                  <a:lumOff val="25000"/>
                </a:schemeClr>
              </a:solidFill>
              <a:latin typeface="Muller Bold" pitchFamily="50" charset="-52"/>
            </a:endParaRPr>
          </a:p>
          <a:p>
            <a:pPr algn="l" defTabSz="438139"/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Адрес: г. Казань, ул. Петербургская, 28,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1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 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этаж, </a:t>
            </a:r>
            <a:r>
              <a:rPr lang="ru-RU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каб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.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18</a:t>
            </a:r>
            <a:endParaRPr lang="ru-RU" sz="1050" dirty="0">
              <a:solidFill>
                <a:schemeClr val="tx1">
                  <a:lumMod val="75000"/>
                  <a:lumOff val="25000"/>
                </a:schemeClr>
              </a:solidFill>
              <a:latin typeface="Muller Bold" pitchFamily="50" charset="-52"/>
            </a:endParaRPr>
          </a:p>
          <a:p>
            <a:pPr algn="l" defTabSz="438139"/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Телефон: +7(843)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222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-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90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-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6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0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 </a:t>
            </a:r>
            <a:r>
              <a:rPr lang="ru-RU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доб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. 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278</a:t>
            </a:r>
            <a:endParaRPr lang="ru-RU" sz="1050" dirty="0">
              <a:solidFill>
                <a:schemeClr val="tx1">
                  <a:lumMod val="75000"/>
                  <a:lumOff val="25000"/>
                </a:schemeClr>
              </a:solidFill>
              <a:latin typeface="Muller Bold" pitchFamily="50" charset="-52"/>
            </a:endParaRPr>
          </a:p>
          <a:p>
            <a:pPr algn="l" defTabSz="438139"/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Сайт:</a:t>
            </a: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www.export-rt.ru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Muller Bold" pitchFamily="50" charset="-52"/>
            </a:endParaRPr>
          </a:p>
          <a:p>
            <a:pPr algn="l" defTabSz="438139"/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Muller Bold" pitchFamily="50" charset="-52"/>
              </a:rPr>
              <a:t>E-mail: tatexport@yandex.ru</a:t>
            </a:r>
            <a:endParaRPr lang="ru-RU" sz="1050" dirty="0">
              <a:solidFill>
                <a:schemeClr val="tx1">
                  <a:lumMod val="75000"/>
                  <a:lumOff val="25000"/>
                </a:schemeClr>
              </a:solidFill>
              <a:latin typeface="Muller Bold" pitchFamily="50" charset="-52"/>
            </a:endParaRPr>
          </a:p>
        </p:txBody>
      </p:sp>
      <p:pic>
        <p:nvPicPr>
          <p:cNvPr id="8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2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pic>
        <p:nvPicPr>
          <p:cNvPr id="14338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  <p:sp>
        <p:nvSpPr>
          <p:cNvPr id="11" name="Основные направления деятельности…"/>
          <p:cNvSpPr txBox="1">
            <a:spLocks/>
          </p:cNvSpPr>
          <p:nvPr/>
        </p:nvSpPr>
        <p:spPr>
          <a:xfrm>
            <a:off x="884041" y="1233529"/>
            <a:ext cx="5518547" cy="869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3915" tIns="23915" rIns="23915" bIns="23915" anchor="t">
            <a:normAutofit/>
          </a:bodyPr>
          <a:lstStyle/>
          <a:p>
            <a:pPr algn="l" defTabSz="215233" hangingPunct="1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4000" b="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rPr>
              <a:t>Цели и задачи</a:t>
            </a:r>
            <a:endParaRPr lang="ru-RU" sz="4000" b="0" dirty="0">
              <a:solidFill>
                <a:srgbClr val="5E5E5E"/>
              </a:solidFill>
              <a:latin typeface="Muller Bold"/>
              <a:ea typeface="Muller Bold"/>
              <a:cs typeface="Muller Bold"/>
              <a:sym typeface="Muller Bold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4694" y="3057806"/>
            <a:ext cx="5778642" cy="1304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25" dirty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t>	В национальном проекте «Малое и среднее предпринимательство и поддержка индивидуальной предпринимательской инициативы» поставлена задача – достичь доли экспортеров-субъектов малого и среднего предпринимательства (МСП) в общем объеме несырьевого экспорта 10%.</a:t>
            </a:r>
          </a:p>
          <a:p>
            <a:pPr algn="just"/>
            <a:r>
              <a:rPr lang="ru-RU" sz="1125" dirty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t>	Кроме того, мы планируем что к 2024 году нарастающим итогом не менее 407 субъектов МСП будут заниматься экспортной деятельностью, 90 из которых выйдут на зарубежные рынки уже в 2019 году.</a:t>
            </a:r>
          </a:p>
        </p:txBody>
      </p:sp>
      <p:pic>
        <p:nvPicPr>
          <p:cNvPr id="13" name="Picture 2" descr="https://avatars.mds.yandex.net/get-pdb/367895/59c7adea-9c09-4e65-ad14-b6e5035aeb24/s1200?webp=fal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4934" y="1710174"/>
            <a:ext cx="1188132" cy="12396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sz="1500" dirty="0" err="1"/>
              <a:t>Основные</a:t>
            </a:r>
            <a:r>
              <a:rPr sz="1500" dirty="0"/>
              <a:t> </a:t>
            </a:r>
            <a:r>
              <a:rPr sz="1500" dirty="0" err="1"/>
              <a:t>направления</a:t>
            </a:r>
            <a:r>
              <a:rPr sz="1500" dirty="0"/>
              <a:t> </a:t>
            </a:r>
            <a:r>
              <a:rPr sz="1500" dirty="0" err="1"/>
              <a:t>деятельности</a:t>
            </a:r>
            <a:r>
              <a:rPr sz="1500" dirty="0"/>
              <a:t> </a:t>
            </a:r>
          </a:p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sz="1500" dirty="0" err="1"/>
              <a:t>Центра</a:t>
            </a:r>
            <a:r>
              <a:rPr sz="1500" dirty="0"/>
              <a:t> поддержки </a:t>
            </a:r>
            <a:r>
              <a:rPr sz="1500" dirty="0" err="1"/>
              <a:t>экспорта</a:t>
            </a:r>
            <a:r>
              <a:rPr sz="1500" dirty="0"/>
              <a:t> </a:t>
            </a:r>
          </a:p>
        </p:txBody>
      </p:sp>
      <p:pic>
        <p:nvPicPr>
          <p:cNvPr id="16386" name="Picture 2" descr="http://skrinshoter.ru/i/290418/ELENXcY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796" y="1815667"/>
            <a:ext cx="3510390" cy="2334069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3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pic>
        <p:nvPicPr>
          <p:cNvPr id="14338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Консультации предпринимателей по внешнеэкономической деятельности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4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0718" y="3112247"/>
            <a:ext cx="5454606" cy="12080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 defTabSz="438139"/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Центр </a:t>
            </a:r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консультирует предпринимателя по вопросам внешнеэкономической деятельности в части экспорта. В случае </a:t>
            </a:r>
            <a:r>
              <a:rPr lang="ru-RU" sz="105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узкопрофильного</a:t>
            </a:r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 вопроса Центр направляет </a:t>
            </a:r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предпринимателя к стороннему эксперту, оплачивая расходы по данной консультации. </a:t>
            </a: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1 компания может воспользоваться 10 консультациями в течение года. Каждая консультация лимитирована 5 тыс. рублей.</a:t>
            </a:r>
          </a:p>
        </p:txBody>
      </p:sp>
      <p:pic>
        <p:nvPicPr>
          <p:cNvPr id="34820" name="Picture 4" descr="http://skrinshoter.ru/i/030718/dvkDZtx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0928" y="1869672"/>
            <a:ext cx="1350150" cy="989148"/>
          </a:xfrm>
          <a:prstGeom prst="rect">
            <a:avLst/>
          </a:prstGeom>
          <a:noFill/>
        </p:spPr>
      </p:pic>
      <p:pic>
        <p:nvPicPr>
          <p:cNvPr id="10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Обучение по внешнеэкономической деятельности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5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0718" y="3159121"/>
            <a:ext cx="5454606" cy="12080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 defTabSz="438139"/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Центр на регулярной основе проводит семинары на внешнеэкономическую </a:t>
            </a:r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тематику по программе Школы экспорта Российского экспортного центра. Семинары подробно охватывают весь жизненный цикл экспортного проекта.  </a:t>
            </a:r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endParaRPr lang="en-US" sz="1050" b="0" i="1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endParaRPr lang="en-US" sz="1050" b="0" i="1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Участие в </a:t>
            </a:r>
            <a:r>
              <a:rPr lang="ru-RU" sz="1050" b="0" i="1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семинарах бесплатное.</a:t>
            </a:r>
            <a:endParaRPr lang="ru-RU" sz="1050" b="0" i="1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</p:txBody>
      </p:sp>
      <p:pic>
        <p:nvPicPr>
          <p:cNvPr id="37890" name="Picture 2" descr="http://skrinshoter.ru/i/030718/vHDCOaq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0930" y="1761661"/>
            <a:ext cx="1278731" cy="1021556"/>
          </a:xfrm>
          <a:prstGeom prst="rect">
            <a:avLst/>
          </a:prstGeom>
          <a:noFill/>
        </p:spPr>
      </p:pic>
      <p:pic>
        <p:nvPicPr>
          <p:cNvPr id="10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Семинары </a:t>
            </a:r>
            <a:r>
              <a:rPr lang="ru-RU" sz="1500" dirty="0"/>
              <a:t>в </a:t>
            </a:r>
            <a:r>
              <a:rPr lang="ru-RU" sz="1500" dirty="0"/>
              <a:t>2019 году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6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90719" y="1653648"/>
          <a:ext cx="5022560" cy="2005644"/>
        </p:xfrm>
        <a:graphic>
          <a:graphicData uri="http://schemas.openxmlformats.org/drawingml/2006/table">
            <a:tbl>
              <a:tblPr/>
              <a:tblGrid>
                <a:gridCol w="2576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388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61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27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п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Наименование семинара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Дата проведения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«Основы экспортной деятельности»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19 сентября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«Маркетинг как часть экспортного проекта»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26 сентября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«Эффективная деловая коммуникация для экспортеров»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3 октября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«Правовые аспекты </a:t>
                      </a: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экспорта»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10 октября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«Финансовые инструменты экспорта»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17-18 октября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«Документационное сопровождение экспорта»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24 октября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«Таможенное регулирование экспорта»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 ноября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«Логистика для экспортеров»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7 ноября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«Налоги в экспортной деятельности»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14 ноября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«Возможности Онлайн - экспорта»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21 ноября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«Продукты группы Российского Экспортного Центра»</a:t>
                      </a: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28-29 ноября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1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90718" y="3751878"/>
            <a:ext cx="5454606" cy="5616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 defTabSz="438139"/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Участие в семинарах – бесплатное. </a:t>
            </a: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Контактное лицо для записи на семинары - Ирина Милютина +7(843)264-62-07</a:t>
            </a:r>
            <a:endParaRPr lang="ru-RU" sz="1050" b="0" i="1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84041" y="1233529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Участие в выставочно-ярмарочных мероприятиях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7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0718" y="3027083"/>
            <a:ext cx="5454606" cy="1369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 defTabSz="438139"/>
            <a:r>
              <a:rPr lang="ru-RU" sz="1050" b="0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Центр организует участие компаний на выставках в рамках единого коллективного стенда от Республики Татарстан</a:t>
            </a:r>
          </a:p>
          <a:p>
            <a:pPr algn="just" defTabSz="438139"/>
            <a:endParaRPr lang="ru-RU" sz="1050" b="0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/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Центр несет расходы на: </a:t>
            </a:r>
          </a:p>
          <a:p>
            <a:pPr algn="just" defTabSz="438139">
              <a:buFont typeface="Arial" pitchFamily="34" charset="0"/>
              <a:buChar char="•"/>
            </a:pP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аренду выставочной площади</a:t>
            </a: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;</a:t>
            </a:r>
          </a:p>
          <a:p>
            <a:pPr algn="just" defTabSz="438139">
              <a:buFont typeface="Arial" pitchFamily="34" charset="0"/>
              <a:buChar char="•"/>
            </a:pP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застройку стендов;</a:t>
            </a:r>
            <a:endParaRPr lang="ru-RU" sz="1050" b="0" i="1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  <a:p>
            <a:pPr algn="just" defTabSz="438139">
              <a:buFont typeface="Arial" pitchFamily="34" charset="0"/>
              <a:buChar char="•"/>
            </a:pP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аренду дополнительного оборудования;</a:t>
            </a:r>
          </a:p>
          <a:p>
            <a:pPr algn="just" defTabSz="438139">
              <a:buFont typeface="Arial" pitchFamily="34" charset="0"/>
              <a:buChar char="•"/>
            </a:pP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организацию </a:t>
            </a:r>
            <a:r>
              <a:rPr lang="ru-RU" sz="105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uller Bold" pitchFamily="50" charset="-52"/>
              </a:rPr>
              <a:t>переводчиков.</a:t>
            </a:r>
            <a:endParaRPr lang="ru-RU" sz="1050" b="0" i="1" dirty="0">
              <a:solidFill>
                <a:schemeClr val="tx1">
                  <a:lumMod val="65000"/>
                  <a:lumOff val="35000"/>
                </a:schemeClr>
              </a:solidFill>
              <a:latin typeface="Muller Bold" pitchFamily="50" charset="-52"/>
            </a:endParaRPr>
          </a:p>
        </p:txBody>
      </p:sp>
      <p:pic>
        <p:nvPicPr>
          <p:cNvPr id="38914" name="Picture 2" descr="http://skrinshoter.ru/i/030718/DuItOKT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0929" y="1761661"/>
            <a:ext cx="1214438" cy="1014413"/>
          </a:xfrm>
          <a:prstGeom prst="rect">
            <a:avLst/>
          </a:prstGeom>
          <a:noFill/>
        </p:spPr>
      </p:pic>
      <p:pic>
        <p:nvPicPr>
          <p:cNvPr id="10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36714" y="1167596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План выставок на 2019 год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8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74695" y="1599643"/>
          <a:ext cx="5670631" cy="2443255"/>
        </p:xfrm>
        <a:graphic>
          <a:graphicData uri="http://schemas.openxmlformats.org/drawingml/2006/table">
            <a:tbl>
              <a:tblPr/>
              <a:tblGrid>
                <a:gridCol w="2855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973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3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633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п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Наименование Выставки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Место проведения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(Страна, город)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Дата проведения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24-я Международная выставка «Здравоохранение – TIHE 2019»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г.Ташкент, Узбекистан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16-18 апреля 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Выставка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продуктов питания и напитков «</a:t>
                      </a:r>
                      <a:r>
                        <a:rPr lang="en-US" sz="8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InterFood</a:t>
                      </a:r>
                      <a:r>
                        <a:rPr lang="en-US" sz="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St. Petersburg 2019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»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г.Санкт-Петербург,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Россия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17-19 </a:t>
                      </a: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апреля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3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KIHE 2019 - казахстанская международная выставка «Здравоохранение»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г.Алматы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Казахстан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15-17 мая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3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4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21-я Казахстанская международная строительная и интерьерная выставка «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AstanaBuild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2019»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г.Астана, Казахстан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22-24 мая 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8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5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Международная выставка продуктов питания, мясных и водных продуктов</a:t>
                      </a:r>
                      <a:r>
                        <a:rPr lang="en-US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FMA</a:t>
                      </a:r>
                      <a:r>
                        <a:rPr lang="en-US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China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 Шанхай, Китай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29-31 мая 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6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Международная выставка интерьера и дизайна «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Maison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&amp;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Objet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</a:t>
                      </a:r>
                      <a:r>
                        <a:rPr lang="ru-RU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Париж, Франция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6-10 сентября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7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24-я Международная выставка моды CAF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 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Алматы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Казахстан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15-17</a:t>
                      </a:r>
                      <a:r>
                        <a:rPr lang="ru-RU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сентября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сновные направления деятельности…"/>
          <p:cNvSpPr txBox="1">
            <a:spLocks noGrp="1"/>
          </p:cNvSpPr>
          <p:nvPr>
            <p:ph type="ctrTitle"/>
          </p:nvPr>
        </p:nvSpPr>
        <p:spPr>
          <a:xfrm>
            <a:off x="836714" y="1167596"/>
            <a:ext cx="5518547" cy="86956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215233">
              <a:lnSpc>
                <a:spcPct val="90000"/>
              </a:lnSpc>
              <a:defRPr sz="4000">
                <a:solidFill>
                  <a:srgbClr val="5E5E5E"/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1500" dirty="0"/>
              <a:t>План выставок на 2019 год</a:t>
            </a:r>
            <a:endParaRPr sz="15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2"/>
          </p:nvPr>
        </p:nvSpPr>
        <p:spPr>
          <a:xfrm>
            <a:off x="6504704" y="4336850"/>
            <a:ext cx="117296" cy="179813"/>
          </a:xfrm>
        </p:spPr>
        <p:txBody>
          <a:bodyPr/>
          <a:lstStyle/>
          <a:p>
            <a:fld id="{86CB4B4D-7CA3-9044-876B-883B54F8677D}" type="slidenum">
              <a:rPr lang="ru-RU" smtClean="0">
                <a:solidFill>
                  <a:schemeClr val="bg2">
                    <a:lumMod val="50000"/>
                  </a:schemeClr>
                </a:solidFill>
                <a:latin typeface="Muller Bold" pitchFamily="50" charset="-52"/>
              </a:rPr>
              <a:pPr/>
              <a:t>9</a:t>
            </a:fld>
            <a:endParaRPr lang="ru-RU" dirty="0">
              <a:solidFill>
                <a:schemeClr val="bg2">
                  <a:lumMod val="50000"/>
                </a:schemeClr>
              </a:solidFill>
              <a:latin typeface="Muller Bold" pitchFamily="50" charset="-52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74695" y="1599642"/>
          <a:ext cx="5670631" cy="2383917"/>
        </p:xfrm>
        <a:graphic>
          <a:graphicData uri="http://schemas.openxmlformats.org/drawingml/2006/table">
            <a:tbl>
              <a:tblPr/>
              <a:tblGrid>
                <a:gridCol w="2855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973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3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633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п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Наименование Выставки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Место проведения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(Страна, город)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Дата проведения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14-я Центрально-Азиатская Международная выставка "Сельское хозяйство" «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AgroWorld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г.Алматы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Казахстан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6-8 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ноября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22-я Международная Нефтегазовая Выставка и Конференция «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Adipec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2019»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 </a:t>
                      </a:r>
                      <a:r>
                        <a:rPr lang="ru-RU" sz="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Абу-Даби</a:t>
                      </a: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ОАЭ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11 – 14 ноября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8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3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Международная выставка индустрии</a:t>
                      </a:r>
                      <a:r>
                        <a:rPr lang="en-US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гостеприимства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«</a:t>
                      </a:r>
                      <a:r>
                        <a:rPr lang="en-US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Hospitality Qatar</a:t>
                      </a:r>
                      <a:r>
                        <a:rPr lang="en-US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2019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</a:t>
                      </a:r>
                      <a:r>
                        <a:rPr lang="ru-RU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Доха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Катар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12-14 ноября 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8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4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Международная выставка строительства «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Big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Show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 </a:t>
                      </a:r>
                      <a:r>
                        <a:rPr lang="ru-RU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Дубай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ОАЭ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25-28 ноября 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5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Всемирная</a:t>
                      </a:r>
                      <a:r>
                        <a:rPr lang="ru-RU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выставка </a:t>
                      </a:r>
                      <a:r>
                        <a:rPr lang="ru-RU" sz="8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халяльной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продукции  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8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Halal</a:t>
                      </a:r>
                      <a:r>
                        <a:rPr lang="en-US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expo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</a:t>
                      </a:r>
                      <a:r>
                        <a:rPr lang="ru-RU" sz="8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 Стамбул</a:t>
                      </a: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Турция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29 ноября – 2 декабря</a:t>
                      </a: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3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6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366702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29-я международная выставка «Медицинская техника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, изделия медицинского назначения и расходные материалы»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г.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Москва, Россия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uller Bold" pitchFamily="50" charset="-52"/>
                          <a:ea typeface="Calibri"/>
                          <a:cs typeface="Times New Roman"/>
                        </a:rPr>
                        <a:t>2-6 декабря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Muller Bold" pitchFamily="50" charset="-52"/>
                        <a:ea typeface="Calibri"/>
                        <a:cs typeface="Times New Roman"/>
                      </a:endParaRPr>
                    </a:p>
                  </a:txBody>
                  <a:tcPr marL="38840" marR="38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Picture 2" descr="http://skrinshoter.ru/i/090919/AKDFlIu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735547"/>
            <a:ext cx="1134126" cy="3683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651</Words>
  <Application>Microsoft Office PowerPoint</Application>
  <PresentationFormat>Произвольный</PresentationFormat>
  <Paragraphs>160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Helvetica Neue</vt:lpstr>
      <vt:lpstr>Helvetica Neue Light</vt:lpstr>
      <vt:lpstr>Helvetica Neue Medium</vt:lpstr>
      <vt:lpstr>Helvetica Neue Thin</vt:lpstr>
      <vt:lpstr>Muller Bold</vt:lpstr>
      <vt:lpstr>Muller Light</vt:lpstr>
      <vt:lpstr>Times New Roman</vt:lpstr>
      <vt:lpstr>White</vt:lpstr>
      <vt:lpstr>Центр поддержки экспорта </vt:lpstr>
      <vt:lpstr>Презентация PowerPoint</vt:lpstr>
      <vt:lpstr>Основные направления деятельности  Центра поддержки экспорта </vt:lpstr>
      <vt:lpstr>Консультации предпринимателей по внешнеэкономической деятельности</vt:lpstr>
      <vt:lpstr>Обучение по внешнеэкономической деятельности</vt:lpstr>
      <vt:lpstr>Семинары в 2019 году</vt:lpstr>
      <vt:lpstr>Участие в выставочно-ярмарочных мероприятиях</vt:lpstr>
      <vt:lpstr>План выставок на 2019 год</vt:lpstr>
      <vt:lpstr>План выставок на 2019 год</vt:lpstr>
      <vt:lpstr>Перевод материалов компании</vt:lpstr>
      <vt:lpstr>Софинансирование затрат на сертификацию</vt:lpstr>
      <vt:lpstr>Размещение на международных электронных площадках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«Поддержка несырьевого неэнергетического экспорта  в Республике Татарстан»</dc:title>
  <dc:creator>em1l</dc:creator>
  <cp:lastModifiedBy>fujitsu001</cp:lastModifiedBy>
  <cp:revision>63</cp:revision>
  <dcterms:modified xsi:type="dcterms:W3CDTF">2019-09-26T09:08:27Z</dcterms:modified>
</cp:coreProperties>
</file>